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4" r:id="rId18"/>
    <p:sldId id="275" r:id="rId19"/>
    <p:sldId id="271" r:id="rId20"/>
    <p:sldId id="277" r:id="rId21"/>
    <p:sldId id="276" r:id="rId22"/>
    <p:sldId id="278" r:id="rId23"/>
    <p:sldId id="279" r:id="rId24"/>
    <p:sldId id="280" r:id="rId25"/>
    <p:sldId id="272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250" autoAdjust="0"/>
  </p:normalViewPr>
  <p:slideViewPr>
    <p:cSldViewPr snapToGrid="0">
      <p:cViewPr varScale="1">
        <p:scale>
          <a:sx n="88" d="100"/>
          <a:sy n="88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D3EB1-ACD1-4400-A868-7D11EEAFD699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4EB86F-EAB1-493A-9309-01364FEBC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365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Результаты опроса родителей группы в феврале 2022г. Из 40 детей по списку в опросе приняли участие 19 представителей ребенка.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EB86F-EAB1-493A-9309-01364FEBC1C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66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Компьютер, на сегодняшний день, являясь самым современным инструментом для обработки информации, может служить и мощным техническим средством обучения и играть роль незаменимого помощника в воспитании и общем психическом развитии ребёнка.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EB86F-EAB1-493A-9309-01364FEBC1C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996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слайде представлены фото, как дети совместно с родителями играют ома в интерактивные игры, предложенные и разработанные педагогами «Осторожно терроризм», «Времена года»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EB86F-EAB1-493A-9309-01364FEBC1C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483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Еще одним из предложенных  вариантов взаимодействия родителей и педагогов было совместно проведение спортивных праздников и развлечений. В анкетировании он набрал наибольшее количество голосов.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EB86F-EAB1-493A-9309-01364FEBC1C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361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EB86F-EAB1-493A-9309-01364FEBC1C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636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EB86F-EAB1-493A-9309-01364FEBC1C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750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EB86F-EAB1-493A-9309-01364FEBC1C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403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EB86F-EAB1-493A-9309-01364FEBC1C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470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EB86F-EAB1-493A-9309-01364FEBC1C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019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EB86F-EAB1-493A-9309-01364FEBC1C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016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Родители помогают в создании единого образа (формы), для физкультурного занятия и  спортивного мероприятия.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EB86F-EAB1-493A-9309-01364FEBC1C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095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Разберемся </a:t>
            </a:r>
            <a:r>
              <a:rPr lang="ru-RU" dirty="0" err="1"/>
              <a:t>по-порядку</a:t>
            </a:r>
            <a:r>
              <a:rPr lang="ru-RU" dirty="0"/>
              <a:t>.  Первым предложенным вариантом взаимодействия родителей и педагогов было родительское собрание. Предлагаем вашему вниманию одни из наиболее памятных мероприятий из опыта работы. Собрание, в котором участие принимали только папы.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Наше собрание мы начали со слов : «В нашей жизни есть много вещей, которые приходят и уходят. Но есть вещи, которые невозможно изменить. И с рождением ребенка Вы понимаете, что Я папа - это навсегда! Вы можете быть разным папой - добрым или плохим, хорошим или невнимательным, отзывчивым или забывчивым и еще много и много каким... Но то, что Вы отец маленького человечка, это уже навсегда.»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Далее мы предложили родителям просмотреть социальный ролик « Папы».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подготовительном этапе при организации родительского собрания мы проанкетировали отцов, а так же опросили детей. Вопросы были примерно такими: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Считаете ли Вы, что роль отца в воспитании детей столь же значима, что и роль матери? 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Сколько  времени в день Вы уделяете своему ребенку? Как проводите с ним выходные дни?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Участвуете ли  Вы в жизни детского сада (посещаете мероприятия, участвуете в конкурсах, не отказываете в помощи и т.д.)?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Прививаете ли Вы ребенку трудовые навыки, занимаетесь ли с ним спортом?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Как Вы думаете: надо ли с ребенком заниматься дома, либо ему достаточно для развития занятий в детском саду для полноценной подготовки к школе? Если да, то Вы этим занимаетесь или мама?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Какие трудности Вы испытываете в общении с ребенком?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Интересуетесь ли Вы через средства массовой информации (смотрите статьи в журналах, литературу, телепередачи) дошкольным воспитанием?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Задумываетесь ли Вы о том, что поведение вашего ребенка зависит от вашего воспитания?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 Как часто вы прибегаете к подобным фразам: я сейчас занят, спроси у мамы, я очень занят…?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 Обнимаете ли Вы своего ребенка, садите на колени, целуете, говорите, что любите: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Довольно часто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Редко, под настроение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Нет, считаю, что это удел мамы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Вопросы, которые мы задавали детям по смыслу были схожи с вопросами в анкетах для отцов. Цель этого  этапа – показать восприятие ребенком роли отца в его воспитании.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приглашенных на собрание был представитель городской библиотеки. Она в интересной и доступной форме рассказала отцам о том, что существует множество изданий по данной теме. Собрание проходило в преддверии праздника 8 Марта. И по этому мы посчитали нужным пригласить на собрание флориста. Специалист поделилась интересной информацией о том, как правильно выбрать и стоит ли вообще дарить цветы женщинам?!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завершающем этапе мероприятия мы подарили родителям памятки с советами о воспитании детей, а так же памятки для мам.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назвали их: «Советы любящему папе или 8 заповедей отца» и  «10 советов маме , которые помогут папе обрести взаимопонимание с ребенком».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EB86F-EAB1-493A-9309-01364FEBC1C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407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EB86F-EAB1-493A-9309-01364FEBC1C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306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 в заключении хотелось бы продемонстрировать диаграмму ответа наших родителей на один из вопросов анкеты, который характеризует нашу работу в этом направлении.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EB86F-EAB1-493A-9309-01364FEBC1C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651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сожалению, ускоренный темп современной жизни,   большая загруженность женщин на работе, стремление к ускоренной карьере, решение бытовых проблем приводит к тому, что между самыми близкими людьми – матерью и ребенком – теряется связующая нить взаимопонимания.</a:t>
            </a:r>
          </a:p>
          <a:p>
            <a:r>
              <a:rPr lang="ru-RU" dirty="0"/>
              <a:t>Предлагаем вашему вниманию собрание в преддверии дня Матери. Дети приготовили подарки  для мам угощения.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EB86F-EAB1-493A-9309-01364FEBC1C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571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Это собрание проходило в форме «Круглый стол», с участием детей. В непринужденной обстановке взрослые, обсуждались важные темы воспитания, вопросы, родители получили ответы на интересующие их вопросы.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EB86F-EAB1-493A-9309-01364FEBC1C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812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Еще она из предложенных форм взаимодействия «Совместные творческие проекты» отражена на этом слайде. </a:t>
            </a:r>
          </a:p>
          <a:p>
            <a:r>
              <a:rPr lang="ru-RU" dirty="0"/>
              <a:t>23 февраля каждый ребенок хочет удивить, порадовать своего отца брата, дедушку. Приятно, когда в этом тебе может помочь самый близкий человек – мама.</a:t>
            </a:r>
          </a:p>
          <a:p>
            <a:r>
              <a:rPr lang="ru-RU" dirty="0"/>
              <a:t>Вместе с мамами дети смастерили фоторамку. Папы помогали детям собрать симпатичную </a:t>
            </a:r>
            <a:r>
              <a:rPr lang="ru-RU" dirty="0" err="1"/>
              <a:t>салфетницу</a:t>
            </a:r>
            <a:r>
              <a:rPr lang="ru-RU" dirty="0"/>
              <a:t> из картона и оберточной бумаги.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EB86F-EAB1-493A-9309-01364FEBC1C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274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ru-RU" dirty="0"/>
              <a:t>Так же в нашей диаграмме опроса родителей есть такая форма взаимодействия, как анкетирование. Вашему вниманию хотим предложить очень удобную форму онлайн тестирования, анкетирования – </a:t>
            </a:r>
            <a:r>
              <a:rPr lang="en-US" dirty="0" err="1"/>
              <a:t>Googl</a:t>
            </a:r>
            <a:r>
              <a:rPr lang="en-US" dirty="0"/>
              <a:t> </a:t>
            </a:r>
            <a:r>
              <a:rPr lang="ru-RU" dirty="0"/>
              <a:t>форму.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Каждая форма 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Формах представляет собой веб-страницу, на которой размещается анкета или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квиз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Все, что нужно для работы с формами, — это иметь аккаунт 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Чем удобны </a:t>
            </a:r>
            <a:r>
              <a:rPr lang="ru-R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Формы? </a:t>
            </a:r>
          </a:p>
          <a:p>
            <a:pPr fontAlgn="base" latinLnBrk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Простота в использовании.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Работать с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Формами не сложнее, чем с MS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Интерфейс удобный и понятный. Форму не надо скачивать, пересылать своим клиентам и получать от них по почте заполненный вариант.</a:t>
            </a:r>
          </a:p>
          <a:p>
            <a:pPr fontAlgn="base" latinLnBrk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Доступность 24/7.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Форма хранится в облаке. Если вы работаете с разных устройств или ваш жесткий диск повредился, форма останется доступна при наличии ссылки.</a:t>
            </a:r>
          </a:p>
          <a:p>
            <a:pPr fontAlgn="base" latinLnBrk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Бесплатность.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Сам сервис бесплатный. Заплатить придется только в случае, если вам вдруг понадобится расширенный вариант дополнительных надстроек.</a:t>
            </a:r>
          </a:p>
          <a:p>
            <a:pPr fontAlgn="base" latinLnBrk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Мобильность.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Формы адаптированы под мобильные устройства. Создавать, просматривать, редактировать и пересылать формы можно с телефона и планшета с помощью облегченной мобильной с полной функциональностью.</a:t>
            </a:r>
          </a:p>
          <a:p>
            <a:pPr fontAlgn="base" latinLnBrk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Понятность.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Формы собирают и профессионально оформляют статистику по ответам. Вам не придется дополнительно обрабатывать полученные данные, можно сразу приступать к анализу результатов.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EB86F-EAB1-493A-9309-01364FEBC1C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887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использования флешмоба происходит непосредственное вовлечение семей воспитанников в культурно-досуговую деятельность ДОО, что обеспечивает заинтересованное участие в воспитательно-образовательном процессе, достигается привлечение внимания к определенной проблеме, обеспечивается высокая активность участия родителей. А самое главное — поддерживается атмосфера общности интересов, эмоционального комфорта, сплоченности между всеми участниками образовательных отношений.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использовали эту форму взаимодействия не раз. Здесь отображены флешмоб в поддержку детской художественной литературы и агитационный ролик «Безопасность дома». Еще в нашем арсенале есть флешмоб «Чистим зубки» с целью привития детям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здорва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образа жизни, парад победы к празднованию 9 мая во время карантина и т.д.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EB86F-EAB1-493A-9309-01364FEBC1C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519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Родители, участвуя в реализации проекта, являются не только источниками информации, реальной помощи и поддержки ребенку и педагогу в процессе работы над проектом, но и становятся непосредственными участниками образовательного процесса, обогащают свой педагогический опыт, испытывают чувство сопричастности и удовлетворения от своих успехов и достижений ребенка.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красива природа в ранние осенние дни.  На золотом фоне листвы выделяются яркие пятна красно-жёлтых осин и клёнов. Медленно кружась в воздухе, падают и падают с берёз лёгкие, невесомые жёлтые листья.  Слышно как шелестит под ногами опавшая листва. Родителям было предложено поучаствовать в проекте «Золотая осень» Совместно с детьми они выбрали интересный им вариант творчества с осенними листочками.</a:t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-А на что похожи листья?</a:t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-Может это не лист, а ёжик?</a:t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-А может и бабочка?</a:t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-Из красочных осенних листьев можно сделать удивительные поделки.</a:t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-Еще лист может быть трафаретом.</a:t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Можно придумать сказку про волшебные листочки.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Детский сад является маленькой Родиной для ребенка. Именно здесь ребята получают свой первый опыт общения в коллективе, становятся взрослее и смышленее. Задача воспитателя – формирование представления о детском садике как о маленькой Родине, о необходимости любить и беречь ее, знать ее историю и соблюдать традиции. Отличным поводом для этого является день рождения детского сада. Мы с коллегой в своей группе реализовали краткосрочный (18.10-22.11.2021г.) творческий проект. В течение этой недели детям было предложено вместе с родителями придумать рассказ о детском садике («Мои друзья в саду», «Моя жизнь в детском саду», «Самые яркие события в детском саду» и т.д. — дети выбирали тему самостоятельно) и презентовать его. 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EB86F-EAB1-493A-9309-01364FEBC1C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318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Helvetica Neue"/>
              </a:rPr>
              <a:t>К сожалению, многие родители  не видят в дошкольном учреждении потенциального помощника, консультанта в воспитании их ребёнка в первые годы его развития. У семей, особенно молодых, нет достаточного представления о жизни ребёнка в детском саду, о созданных в ДОУ условиях воспитания и обучения.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Helvetica Neue"/>
              </a:rPr>
              <a:t>Ответить на эти вопросы помогает слайд-шоу. Фотографировать моменты подготовки детей к празднику, а позже подарить родителям видео.</a:t>
            </a:r>
          </a:p>
          <a:p>
            <a:r>
              <a:rPr lang="ru-RU" dirty="0"/>
              <a:t>На слайде представлены фотоотчеты о подготовке детей к новому году, дню матери, к празднованию дня пожилого человека.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4EB86F-EAB1-493A-9309-01364FEBC1C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389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39E1-F9AB-4B63-948E-E8A0DE5BB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B81926-52AA-4C86-99F4-E254CBBD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02E3B0-0D68-4717-BF5A-893606B9C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9093-5F17-457F-A0CE-837B33424FF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217048-EC43-4993-BCE3-93B84D2A3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C647B8-26EA-43E4-B865-FB7590F4E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34DD-FCF1-422E-A452-E9A516CD2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904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7EE859-9E93-4167-AA8B-750217531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9B230D-A759-4A55-90C0-520567220E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726794-0BDB-4735-8F5D-764A3312D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9093-5F17-457F-A0CE-837B33424FF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80427-74F8-4A40-8C8C-1C815776D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1A6F8D-A288-45D6-8B65-D8B7194D4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34DD-FCF1-422E-A452-E9A516CD2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261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F64A45F-786C-4DB0-A44C-D7F59B46D0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B8CF5B-3797-4135-A4DC-CBDCC28CB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BD956B-725A-4CA1-9489-530EB9267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9093-5F17-457F-A0CE-837B33424FF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6FD2CD-E4FE-4600-9EF2-B03FE4DE6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32162-2637-4DFD-8DA0-0C0571942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34DD-FCF1-422E-A452-E9A516CD2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096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150C7-CB39-4723-8F22-6ABB811EA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D3F820-F377-49E7-AC31-DD6E2FBE0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AC2C95-85D6-4094-B167-574E5DA27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9093-5F17-457F-A0CE-837B33424FF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AE3731-BDA5-4172-B0DD-8255EAF7A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3B08E5-46BD-4584-8870-53426CDFA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34DD-FCF1-422E-A452-E9A516CD2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51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12C51A-83CA-43E5-811D-94D604809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C43F8C-D30E-49BB-A341-3A2B1A9D0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A63AE8-D426-4438-B76C-57F7987B0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9093-5F17-457F-A0CE-837B33424FF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EC72DE-B952-457E-8648-5E830C514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079EE1-029E-47FF-833E-8A1CE7A22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34DD-FCF1-422E-A452-E9A516CD2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113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867439-E334-449F-844A-67115DA4F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EC9223-1EB9-4019-B4B2-617528BAFC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2F95CB-4676-4F38-82BC-6E47784FF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4179AE-A0D8-4357-B186-EDC26791B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9093-5F17-457F-A0CE-837B33424FF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DC0C6D-7EFF-4853-BF20-FCB2CC88E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D84E27-3705-419B-A57E-0A89AAF91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34DD-FCF1-422E-A452-E9A516CD2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676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81429-82EF-41CD-ADC0-AE6DE1DD2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90DB76-D35E-4790-AA71-28E56C8C5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E9D814-4FE8-498D-B89A-37AE6CE95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E11D8F4-2A14-4C4A-B7E1-461A4F366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912131-1CEA-4AE9-B4E6-C66314D2DA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D1CD664-E685-45B2-BC87-04776E155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9093-5F17-457F-A0CE-837B33424FF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384B326-137B-438B-A3AC-A8B59AF88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79B0C5C-56D2-4197-9CE8-A169BDADC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34DD-FCF1-422E-A452-E9A516CD2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08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5135E-BD00-4967-B643-4166BD9FC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31FD9C9-CA83-43C3-82DC-57121F9E6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9093-5F17-457F-A0CE-837B33424FF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F9646D-C6DC-4C12-BC8B-C367585F5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14D9B0F-7A40-4553-945D-E287FD300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34DD-FCF1-422E-A452-E9A516CD2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03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EF1DC41-9502-4902-BD26-F697AEBA4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9093-5F17-457F-A0CE-837B33424FF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F69EFB6-CADA-48A3-A9E3-9C175141B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F63B17-CC0B-498D-A7CE-65CECEAC2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34DD-FCF1-422E-A452-E9A516CD2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871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EFAFA-FAD2-494B-9FB1-06E5CDB7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FADFFD-CFCB-4D7A-9D14-6A6814BBE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8A9785-AC83-401D-B76C-6CFE06891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5365CA-11C6-4065-8034-2AC9D3ADE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9093-5F17-457F-A0CE-837B33424FF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214920-647F-4342-8C50-EB9F0694A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41F9DB-0DC5-4173-93DF-45C571325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34DD-FCF1-422E-A452-E9A516CD2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500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4423A-CD01-428D-B197-60EFB040D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58852D8-0CD5-4491-8BB2-55C88A5B15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FBE7A4-D3A9-4DF1-9A56-7D91DC646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2826FC-AEE5-47B1-9AE7-359DDBECF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9093-5F17-457F-A0CE-837B33424FF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12627E-D4AD-4EE4-BE0C-6229E38AB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88F471-5E40-42E0-A061-A4AFBFF3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234DD-FCF1-422E-A452-E9A516CD2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07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15A4F7-C29E-4954-A00F-9228964C5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8F550A-E578-429E-8466-1BB51CC18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3D4ED-AAF9-4773-8846-D4883D179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49093-5F17-457F-A0CE-837B33424FFD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827491-918C-4209-8D8F-DA659F9ED7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4172D1-64C3-4DE6-A91C-478EF14C7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234DD-FCF1-422E-A452-E9A516CD2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25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n3hC_FWH4Y?feature=oembed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D95B6F6-24FE-4A3B-ABAA-616C9D213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13047" r="2646" b="1585"/>
          <a:stretch/>
        </p:blipFill>
        <p:spPr bwMode="auto">
          <a:xfrm>
            <a:off x="69130" y="-449421"/>
            <a:ext cx="12053739" cy="724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217F8E9-75C5-4AFC-B1B4-BEB12E5ADCCD}"/>
              </a:ext>
            </a:extLst>
          </p:cNvPr>
          <p:cNvSpPr/>
          <p:nvPr/>
        </p:nvSpPr>
        <p:spPr>
          <a:xfrm>
            <a:off x="69130" y="0"/>
            <a:ext cx="12122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«Детский сад общеразвивающего вида №25»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11F58B0-B793-4F9E-816C-385C1CE5B292}"/>
              </a:ext>
            </a:extLst>
          </p:cNvPr>
          <p:cNvSpPr/>
          <p:nvPr/>
        </p:nvSpPr>
        <p:spPr>
          <a:xfrm>
            <a:off x="4889832" y="887793"/>
            <a:ext cx="419217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>
                <a:solidFill>
                  <a:srgbClr val="00B050"/>
                </a:solidFill>
                <a:latin typeface="Bad Script" panose="02000000000000000000" pitchFamily="2" charset="0"/>
              </a:rPr>
              <a:t>«Мы вместе»</a:t>
            </a:r>
            <a:endParaRPr lang="ru-RU" sz="6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122E6B-B404-4395-A196-F9AEC435CB70}"/>
              </a:ext>
            </a:extLst>
          </p:cNvPr>
          <p:cNvSpPr/>
          <p:nvPr/>
        </p:nvSpPr>
        <p:spPr>
          <a:xfrm>
            <a:off x="3613608" y="1876010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Презентация о взаимодействии педагогов ДОУ и родителей       (из опыта работы)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algn="r"/>
            <a:r>
              <a:rPr lang="ru-RU" dirty="0"/>
              <a:t>Подготовили: воспитатель Перфильева И.В.,</a:t>
            </a:r>
          </a:p>
          <a:p>
            <a:pPr algn="r"/>
            <a:r>
              <a:rPr lang="ru-RU" dirty="0"/>
              <a:t>                              воспитатель Барышникова А.А.,</a:t>
            </a:r>
          </a:p>
          <a:p>
            <a:pPr algn="r"/>
            <a:r>
              <a:rPr lang="ru-RU" dirty="0"/>
              <a:t>                                                              инструктор по физической культуре Зюзина Н.А.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42E8000-CEB5-4273-B8F3-C447879875A6}"/>
              </a:ext>
            </a:extLst>
          </p:cNvPr>
          <p:cNvSpPr/>
          <p:nvPr/>
        </p:nvSpPr>
        <p:spPr>
          <a:xfrm>
            <a:off x="3236536" y="610767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Воронеж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2022г.</a:t>
            </a:r>
          </a:p>
        </p:txBody>
      </p:sp>
    </p:spTree>
    <p:extLst>
      <p:ext uri="{BB962C8B-B14F-4D97-AF65-F5344CB8AC3E}">
        <p14:creationId xmlns:p14="http://schemas.microsoft.com/office/powerpoint/2010/main" val="1193597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1549A1-1481-42CD-9DFC-CB1E80E79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29344" r="39388" b="1586"/>
          <a:stretch/>
        </p:blipFill>
        <p:spPr bwMode="auto">
          <a:xfrm flipH="1">
            <a:off x="7569722" y="3268276"/>
            <a:ext cx="4386605" cy="353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D63210-B5D7-437E-A320-F13CA5994508}"/>
              </a:ext>
            </a:extLst>
          </p:cNvPr>
          <p:cNvSpPr/>
          <p:nvPr/>
        </p:nvSpPr>
        <p:spPr>
          <a:xfrm>
            <a:off x="1" y="72588"/>
            <a:ext cx="56089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Флешмоб, как одна из новых форм работы с родителями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форма позволяет объединить людей всех возрастных групп одной, значимой для всех идеей. Важным моментом является то, что участие в флешмобе не требует никаких финансовых ресурсов, специальной подготовки и не занимает много времени.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A50C65-513A-47C8-B8A6-C9A59178F7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6" t="11270" r="13036" b="6032"/>
          <a:stretch/>
        </p:blipFill>
        <p:spPr>
          <a:xfrm>
            <a:off x="334844" y="2103913"/>
            <a:ext cx="7124896" cy="4634296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301BF8-0730-4185-8E44-33990763B0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6" t="14762" r="13324" b="13492"/>
          <a:stretch/>
        </p:blipFill>
        <p:spPr>
          <a:xfrm>
            <a:off x="5768750" y="188535"/>
            <a:ext cx="6297559" cy="3568034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5073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AA550B0-F8D5-4ED0-8550-C88BD7B62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29344" r="39388" b="1586"/>
          <a:stretch/>
        </p:blipFill>
        <p:spPr bwMode="auto">
          <a:xfrm>
            <a:off x="75415" y="3228980"/>
            <a:ext cx="4034670" cy="353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0810EE-8F0D-47D0-A912-F3D10DF77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981" y="646331"/>
            <a:ext cx="4846165" cy="484616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1B1F79-A3A4-429F-B58A-D1CE7EE407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59" t="5419" r="4259" b="42540"/>
          <a:stretch/>
        </p:blipFill>
        <p:spPr>
          <a:xfrm>
            <a:off x="7349100" y="949151"/>
            <a:ext cx="4679502" cy="576768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6E6296-E52C-42CC-A68D-67190C50A92C}"/>
              </a:ext>
            </a:extLst>
          </p:cNvPr>
          <p:cNvSpPr/>
          <p:nvPr/>
        </p:nvSpPr>
        <p:spPr>
          <a:xfrm>
            <a:off x="75414" y="0"/>
            <a:ext cx="11887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привлекательных и результативных форм совместной деятельности дошкольников и взрослых является проектная деятельность. </a:t>
            </a:r>
          </a:p>
        </p:txBody>
      </p:sp>
    </p:spTree>
    <p:extLst>
      <p:ext uri="{BB962C8B-B14F-4D97-AF65-F5344CB8AC3E}">
        <p14:creationId xmlns:p14="http://schemas.microsoft.com/office/powerpoint/2010/main" val="2050577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C9AD1D4-1D43-49A6-B727-11DFDA97E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13047" r="2646" b="1585"/>
          <a:stretch/>
        </p:blipFill>
        <p:spPr bwMode="auto">
          <a:xfrm>
            <a:off x="89452" y="50317"/>
            <a:ext cx="12013095" cy="675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8D8B664-D0AF-4FDC-9784-A2BAEF43D9D8}"/>
              </a:ext>
            </a:extLst>
          </p:cNvPr>
          <p:cNvSpPr/>
          <p:nvPr/>
        </p:nvSpPr>
        <p:spPr>
          <a:xfrm>
            <a:off x="3624468" y="50317"/>
            <a:ext cx="83820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во время пребывания в дошкольном учреждении важно не только, чем с ними там занимаются и чему обучают, но и что их окружает. Поэтому организации и оформлению помещений отводится важная роль. Это не просто интерьер, это — развивающая предметно-пространственная среда, которая должна быть комфортна для детей и помогать их развитию. И, конечно, к ее организации необходимо привлекать родителей воспитанников.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5D5D5D8-F646-4B24-A98A-DCAE0E785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238" r="-741"/>
          <a:stretch/>
        </p:blipFill>
        <p:spPr bwMode="auto">
          <a:xfrm>
            <a:off x="89452" y="129360"/>
            <a:ext cx="2024560" cy="227124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6D1599F-6B49-48A9-97E2-94CFD2777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468" y="1890358"/>
            <a:ext cx="3759329" cy="28214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EC987BE-885C-43B2-938F-BB02103CB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25" y="2345500"/>
            <a:ext cx="4571422" cy="441703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688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ультимедиа в Интернете 9" title="￐ﾴ￐ﾵ￐ﾽ￑ﾌ ￐ﾼ￐ﾰ￑ﾂ￐ﾵ￑ﾀ￐ﾸ 2020">
            <a:hlinkClick r:id="" action="ppaction://media"/>
            <a:extLst>
              <a:ext uri="{FF2B5EF4-FFF2-40B4-BE49-F238E27FC236}">
                <a16:creationId xmlns:a16="http://schemas.microsoft.com/office/drawing/2014/main" id="{A3918694-2C83-40A6-BE90-9E8CE936959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618901" y="1511938"/>
            <a:ext cx="4776550" cy="269875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5FC232D-C517-46EB-A69C-382F0FE8D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13047" r="2646" b="1585"/>
          <a:stretch/>
        </p:blipFill>
        <p:spPr bwMode="auto">
          <a:xfrm>
            <a:off x="106846" y="60100"/>
            <a:ext cx="11978308" cy="673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0E5AD8D-5C5D-43B8-ABED-D3F14C33E2A3}"/>
              </a:ext>
            </a:extLst>
          </p:cNvPr>
          <p:cNvSpPr/>
          <p:nvPr/>
        </p:nvSpPr>
        <p:spPr>
          <a:xfrm>
            <a:off x="3793435" y="60100"/>
            <a:ext cx="71097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Слайд-шоу - нетрадиционная форма взаимодействия с родителями.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42B474-111D-4806-B1C8-576CCCAF89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t="20000" r="14107" b="9523"/>
          <a:stretch/>
        </p:blipFill>
        <p:spPr>
          <a:xfrm>
            <a:off x="106846" y="137728"/>
            <a:ext cx="3719483" cy="211182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1DB2B1-4F80-4B8B-8F74-556E4682E4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80" t="60648" r="7354" b="17374"/>
          <a:stretch/>
        </p:blipFill>
        <p:spPr>
          <a:xfrm>
            <a:off x="7700983" y="3192944"/>
            <a:ext cx="4353221" cy="239195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2682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8B265A7-1A5F-4231-851E-BE7C2CF77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37471" r="58773" b="2712"/>
          <a:stretch/>
        </p:blipFill>
        <p:spPr bwMode="auto">
          <a:xfrm>
            <a:off x="106846" y="2067339"/>
            <a:ext cx="4780722" cy="472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FC8E7E-0BBE-450D-A0FA-FCF4BC46FB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9" t="14638" r="31603" b="27101"/>
          <a:stretch/>
        </p:blipFill>
        <p:spPr>
          <a:xfrm>
            <a:off x="7719888" y="2609920"/>
            <a:ext cx="4293704" cy="399553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5A21C1A-440E-46AB-A116-B8D5CFD1D040}"/>
              </a:ext>
            </a:extLst>
          </p:cNvPr>
          <p:cNvSpPr/>
          <p:nvPr/>
        </p:nvSpPr>
        <p:spPr>
          <a:xfrm>
            <a:off x="106846" y="0"/>
            <a:ext cx="120089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игра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современный и признанный метод обучения и воспитания, обладающий образовательной, развивающей и воспитывающей функциями, которые действуют в органическом единстве.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LearningApps.org – один из подобных сервисов - позволяет удобно и легко создавать электронные интерактивные упражнения. Широта возможностей, удобство навигации, простота в использовании, русскоязычное меню – несомненные плюсы ресурса. При желании любой воспитатель, имеющий самые минимальные навыки работы с ИКТ, может создать свой ресурс – небольшое упражнение для объяснения нового материала, для закрепления, тренинга, контроля.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A95EED-E1B0-495B-8184-81D44EDBC2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" t="535"/>
          <a:stretch/>
        </p:blipFill>
        <p:spPr>
          <a:xfrm>
            <a:off x="3779521" y="1811383"/>
            <a:ext cx="3718560" cy="304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88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8F82624-907C-41CB-A1CD-EC53D6579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37471" r="58773" b="2712"/>
          <a:stretch/>
        </p:blipFill>
        <p:spPr bwMode="auto">
          <a:xfrm>
            <a:off x="106846" y="2534478"/>
            <a:ext cx="4307682" cy="425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132851-5A94-4837-A377-18504B1117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975" y="130475"/>
            <a:ext cx="4781248" cy="3176542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F22701-A880-4AB7-B78C-D0DE8CF6CD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" t="6957" r="24751" b="9565"/>
          <a:stretch/>
        </p:blipFill>
        <p:spPr>
          <a:xfrm>
            <a:off x="3863111" y="284669"/>
            <a:ext cx="3201865" cy="4777914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EB3847-5FCF-494E-9F64-8A211AB543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69574"/>
            <a:ext cx="3472069" cy="2604052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81B62D-FA3B-46B0-AB32-B63B0B9FEC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" t="29224" r="11087" b="22660"/>
          <a:stretch/>
        </p:blipFill>
        <p:spPr>
          <a:xfrm>
            <a:off x="7501766" y="3498000"/>
            <a:ext cx="4215953" cy="32295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87828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73C81FD-81C3-4224-B49E-C42D57796D6C}"/>
              </a:ext>
            </a:extLst>
          </p:cNvPr>
          <p:cNvSpPr/>
          <p:nvPr/>
        </p:nvSpPr>
        <p:spPr>
          <a:xfrm>
            <a:off x="129207" y="72680"/>
            <a:ext cx="11837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участие детей и родителей в спортивных мероприятиях — залог успешного взаимодействия детского сада и семьи.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EFE6862-0431-4FB3-A82C-6AA7E8009A14}"/>
              </a:ext>
            </a:extLst>
          </p:cNvPr>
          <p:cNvSpPr/>
          <p:nvPr/>
        </p:nvSpPr>
        <p:spPr>
          <a:xfrm>
            <a:off x="768927" y="719011"/>
            <a:ext cx="96011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общественных праздниках «Лыжня России 2020»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E88D65-0023-4A55-9C55-C73F6D8DD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9" y="1194046"/>
            <a:ext cx="5078026" cy="5678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ECB55E-0AC9-49F0-9C63-77240E28B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947" y="1079046"/>
            <a:ext cx="4100765" cy="569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79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7317E0-A0A7-4F3A-A8AB-E88E3E818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7" y="2010389"/>
            <a:ext cx="5619565" cy="4536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7FC9A7-D2E9-44D1-97DF-E6428D50F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441" y="1289482"/>
            <a:ext cx="6708559" cy="527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EEBA103-E811-4E65-A071-BC21B890C4CB}"/>
              </a:ext>
            </a:extLst>
          </p:cNvPr>
          <p:cNvSpPr/>
          <p:nvPr/>
        </p:nvSpPr>
        <p:spPr>
          <a:xfrm>
            <a:off x="3702230" y="311122"/>
            <a:ext cx="6504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физкультурные досуги</a:t>
            </a:r>
          </a:p>
        </p:txBody>
      </p:sp>
    </p:spTree>
    <p:extLst>
      <p:ext uri="{BB962C8B-B14F-4D97-AF65-F5344CB8AC3E}">
        <p14:creationId xmlns:p14="http://schemas.microsoft.com/office/powerpoint/2010/main" val="2179220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3841E7-4E15-42E6-AA14-3B9027468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4126"/>
            <a:ext cx="6480699" cy="4860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DDF786-C641-4E40-A32B-1F7D3DC4F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245" y="1393795"/>
            <a:ext cx="5548546" cy="4161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677D061-A76B-4061-956B-49DCC830F474}"/>
              </a:ext>
            </a:extLst>
          </p:cNvPr>
          <p:cNvSpPr/>
          <p:nvPr/>
        </p:nvSpPr>
        <p:spPr>
          <a:xfrm>
            <a:off x="4849687" y="304018"/>
            <a:ext cx="5548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открытых дверей</a:t>
            </a:r>
          </a:p>
        </p:txBody>
      </p:sp>
    </p:spTree>
    <p:extLst>
      <p:ext uri="{BB962C8B-B14F-4D97-AF65-F5344CB8AC3E}">
        <p14:creationId xmlns:p14="http://schemas.microsoft.com/office/powerpoint/2010/main" val="3904435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E7F5C2-5FF3-4DD0-A609-4AA83F003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49" y="2153348"/>
            <a:ext cx="6012402" cy="4509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3">
            <a:extLst>
              <a:ext uri="{FF2B5EF4-FFF2-40B4-BE49-F238E27FC236}">
                <a16:creationId xmlns:a16="http://schemas.microsoft.com/office/drawing/2014/main" id="{D59CA245-3CA8-49DC-B06D-B8146C195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9" y="2242017"/>
            <a:ext cx="5769089" cy="4331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06BE8A-EAC3-4E5C-AD83-9D06DE9CA8FC}"/>
              </a:ext>
            </a:extLst>
          </p:cNvPr>
          <p:cNvSpPr/>
          <p:nvPr/>
        </p:nvSpPr>
        <p:spPr>
          <a:xfrm>
            <a:off x="1079316" y="807028"/>
            <a:ext cx="24701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здоровья: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-папки передвижки,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-буклеты,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-памятки.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7A1B4F-4853-427E-B726-02814214EA12}"/>
              </a:ext>
            </a:extLst>
          </p:cNvPr>
          <p:cNvSpPr/>
          <p:nvPr/>
        </p:nvSpPr>
        <p:spPr>
          <a:xfrm>
            <a:off x="426720" y="192150"/>
            <a:ext cx="11486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 содержание взаимодействия инструктора по физической культуре с семьями воспитанников ДОУ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93114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F326A0E-DD82-4543-9C9A-8005C9D24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13047" r="2646" b="1585"/>
          <a:stretch/>
        </p:blipFill>
        <p:spPr bwMode="auto">
          <a:xfrm>
            <a:off x="72272" y="40653"/>
            <a:ext cx="12047456" cy="677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7E52F3-4812-46B5-96C6-93958324542E}"/>
              </a:ext>
            </a:extLst>
          </p:cNvPr>
          <p:cNvSpPr/>
          <p:nvPr/>
        </p:nvSpPr>
        <p:spPr>
          <a:xfrm>
            <a:off x="3736156" y="425746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Термин «взаимодействие» предполагает обмен мыслями, чувствами переживаниями, общение.</a:t>
            </a:r>
            <a:endParaRPr lang="ru-RU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indent="449580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Взаимодействие педагогов с родителями предполагает взаимопомощь, взаимоуважение и взаимодоверие, знание и учет педагогом условий семейного воспитания, а родителями – условий воспитания в детском саду. Также оно подразумевает обоюдное желание родителей и педагогов поддерживать контакты друг с другом.</a:t>
            </a:r>
            <a:endParaRPr lang="ru-RU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indent="449580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На современном этапе семейное воспитание признано ведущим, что отражено в ст. 18 Закона РФ от 10.07.1992 № 3266-1 «Об образовании».</a:t>
            </a:r>
            <a:endParaRPr lang="ru-RU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indent="449580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Цель взаимодействия – установление партнерских отношений участников педагогического процесса, приобщение родителей к жизни детского сада.</a:t>
            </a:r>
            <a:endParaRPr lang="ru-RU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470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7657A5-3F8B-4550-BC00-BB009BEF26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2" t="24724" r="-1241" b="19658"/>
          <a:stretch/>
        </p:blipFill>
        <p:spPr>
          <a:xfrm>
            <a:off x="8098971" y="136840"/>
            <a:ext cx="3927566" cy="310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E86438-63E2-4A6D-8162-E7AEF143E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521" y="3104571"/>
            <a:ext cx="4116278" cy="3433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2666E9-C21D-455D-ACA3-DECB5DB0A7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1" y="136840"/>
            <a:ext cx="4435440" cy="5777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0543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B554956-8292-4920-A2AE-182CE09AD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13047" r="2646" b="1585"/>
          <a:stretch/>
        </p:blipFill>
        <p:spPr bwMode="auto">
          <a:xfrm>
            <a:off x="81167" y="72680"/>
            <a:ext cx="11933583" cy="671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-20220207-WA0015">
            <a:hlinkClick r:id="" action="ppaction://media"/>
            <a:extLst>
              <a:ext uri="{FF2B5EF4-FFF2-40B4-BE49-F238E27FC236}">
                <a16:creationId xmlns:a16="http://schemas.microsoft.com/office/drawing/2014/main" id="{39A108EA-0A4E-4757-BFE3-E1FB1B64B0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8973" y="907287"/>
            <a:ext cx="3654730" cy="440246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79F5166-0C1A-4D7F-9C0F-F3B0CB5F4327}"/>
              </a:ext>
            </a:extLst>
          </p:cNvPr>
          <p:cNvSpPr/>
          <p:nvPr/>
        </p:nvSpPr>
        <p:spPr>
          <a:xfrm>
            <a:off x="342900" y="1548245"/>
            <a:ext cx="49460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 «Утренняя зарядка»</a:t>
            </a:r>
          </a:p>
        </p:txBody>
      </p:sp>
    </p:spTree>
    <p:extLst>
      <p:ext uri="{BB962C8B-B14F-4D97-AF65-F5344CB8AC3E}">
        <p14:creationId xmlns:p14="http://schemas.microsoft.com/office/powerpoint/2010/main" val="377613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B554956-8292-4920-A2AE-182CE09AD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13047" r="2646" b="1585"/>
          <a:stretch/>
        </p:blipFill>
        <p:spPr bwMode="auto">
          <a:xfrm>
            <a:off x="129208" y="72680"/>
            <a:ext cx="11933583" cy="671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73C81FD-81C3-4224-B49E-C42D57796D6C}"/>
              </a:ext>
            </a:extLst>
          </p:cNvPr>
          <p:cNvSpPr/>
          <p:nvPr/>
        </p:nvSpPr>
        <p:spPr>
          <a:xfrm>
            <a:off x="129207" y="72680"/>
            <a:ext cx="11837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фотовыставка «Папа, мама, я –спортивная семья!»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A75E11-B113-434F-A0BD-7DD76CE0A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56" y="507915"/>
            <a:ext cx="8581836" cy="627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43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B554956-8292-4920-A2AE-182CE09AD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13047" r="2646" b="1585"/>
          <a:stretch/>
        </p:blipFill>
        <p:spPr bwMode="auto">
          <a:xfrm>
            <a:off x="129208" y="72680"/>
            <a:ext cx="11933583" cy="671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615F7E-A072-462F-A295-D8D527F5F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11" y="156755"/>
            <a:ext cx="4544156" cy="27475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4E922B-7376-4DD3-981F-EB7AFBFDD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726" y="2904309"/>
            <a:ext cx="6003688" cy="3356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2780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4F14B8-81A7-4BBA-960C-E483A94E3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0" y="200296"/>
            <a:ext cx="6355757" cy="6143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C1016B-2A17-4B67-9A22-C0C9A0D58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22" y="97148"/>
            <a:ext cx="4845305" cy="6460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1162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618625-68D8-439C-B42A-02C896AC7B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9" t="37591" r="32093" b="29710"/>
          <a:stretch/>
        </p:blipFill>
        <p:spPr>
          <a:xfrm>
            <a:off x="4760843" y="217575"/>
            <a:ext cx="7431157" cy="35347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9D725A-0C42-498A-9F82-A58950753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29344" r="39388" b="1586"/>
          <a:stretch/>
        </p:blipFill>
        <p:spPr bwMode="auto">
          <a:xfrm flipH="1">
            <a:off x="7569722" y="3268276"/>
            <a:ext cx="4386605" cy="353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7073EC-3D59-4D6C-B451-C519A3686EAA}"/>
              </a:ext>
            </a:extLst>
          </p:cNvPr>
          <p:cNvSpPr/>
          <p:nvPr/>
        </p:nvSpPr>
        <p:spPr>
          <a:xfrm>
            <a:off x="113574" y="797510"/>
            <a:ext cx="450870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Пусть будет солнце на планете!</a:t>
            </a:r>
          </a:p>
          <a:p>
            <a:pPr algn="ctr"/>
            <a:r>
              <a:rPr lang="ru-RU" sz="24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Пусть будут счастливы все дети!</a:t>
            </a:r>
          </a:p>
          <a:p>
            <a:pPr algn="ctr"/>
            <a:r>
              <a:rPr lang="ru-RU" sz="24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Пусть детский сад с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семьёю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 дружит,</a:t>
            </a:r>
          </a:p>
          <a:p>
            <a:pPr algn="ctr"/>
            <a:r>
              <a:rPr lang="ru-RU" sz="24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И пусть семья вовек не тужит!</a:t>
            </a:r>
          </a:p>
          <a:p>
            <a:pPr algn="ctr"/>
            <a:r>
              <a:rPr lang="ru-RU" sz="24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 </a:t>
            </a:r>
          </a:p>
          <a:p>
            <a:pPr algn="ctr"/>
            <a:r>
              <a:rPr lang="ru-RU" sz="24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Друг другу будем помогать:</a:t>
            </a:r>
          </a:p>
          <a:p>
            <a:pPr algn="ctr"/>
            <a:r>
              <a:rPr lang="ru-RU" sz="24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Как научить и как сказать,</a:t>
            </a:r>
          </a:p>
          <a:p>
            <a:pPr algn="ctr"/>
            <a:r>
              <a:rPr lang="ru-RU" sz="24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Что сделать и к чему стремиться…</a:t>
            </a:r>
          </a:p>
          <a:p>
            <a:pPr algn="ctr"/>
            <a:r>
              <a:rPr lang="ru-RU" sz="24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Так много надо научиться!</a:t>
            </a:r>
          </a:p>
          <a:p>
            <a:pPr algn="ctr"/>
            <a:r>
              <a:rPr lang="ru-RU" sz="24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 </a:t>
            </a:r>
          </a:p>
          <a:p>
            <a:pPr algn="ctr"/>
            <a:r>
              <a:rPr lang="ru-RU" sz="24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Ведь цель всего одна у нас</a:t>
            </a:r>
          </a:p>
          <a:p>
            <a:pPr algn="ctr"/>
            <a:r>
              <a:rPr lang="ru-RU" sz="24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Вчера и завтра, и сейчас:</a:t>
            </a:r>
          </a:p>
          <a:p>
            <a:pPr algn="ctr"/>
            <a:r>
              <a:rPr lang="ru-RU" sz="24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Чтобы везде, на всей планете,</a:t>
            </a:r>
          </a:p>
          <a:p>
            <a:pPr algn="ctr"/>
            <a:r>
              <a:rPr lang="ru-RU" sz="2400" b="0" i="0" dirty="0">
                <a:solidFill>
                  <a:srgbClr val="333333"/>
                </a:solidFill>
                <a:effectLst/>
                <a:latin typeface="Monotype Corsiva" panose="03010101010201010101" pitchFamily="66" charset="0"/>
              </a:rPr>
              <a:t>Счастливые смеялись дети!</a:t>
            </a:r>
          </a:p>
        </p:txBody>
      </p:sp>
    </p:spTree>
    <p:extLst>
      <p:ext uri="{BB962C8B-B14F-4D97-AF65-F5344CB8AC3E}">
        <p14:creationId xmlns:p14="http://schemas.microsoft.com/office/powerpoint/2010/main" val="3003874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20242FC-293F-4460-886F-1320CF7F4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13047" r="2646" b="158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FB32B-EC1C-4623-8B77-DABEEF8E1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t="4605" r="3290" b="4826"/>
          <a:stretch/>
        </p:blipFill>
        <p:spPr bwMode="auto">
          <a:xfrm>
            <a:off x="4880904" y="681423"/>
            <a:ext cx="7179010" cy="523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981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8EE76A2-760C-403D-937A-2906A3FA4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13047" r="28602" b="1585"/>
          <a:stretch/>
        </p:blipFill>
        <p:spPr bwMode="auto">
          <a:xfrm flipH="1">
            <a:off x="3941415" y="-94268"/>
            <a:ext cx="81751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955FD3-3A85-4A90-9297-6978F302DB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50000" r="26965" b="15238"/>
          <a:stretch/>
        </p:blipFill>
        <p:spPr>
          <a:xfrm>
            <a:off x="75414" y="464721"/>
            <a:ext cx="8727658" cy="38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12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242C238-9B6A-45CD-AD29-6F20F5917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13047" r="2646" b="1585"/>
          <a:stretch/>
        </p:blipFill>
        <p:spPr bwMode="auto">
          <a:xfrm>
            <a:off x="62845" y="35350"/>
            <a:ext cx="12066309" cy="678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19E1779-1803-4D8E-B8E7-084C976BFE11}"/>
              </a:ext>
            </a:extLst>
          </p:cNvPr>
          <p:cNvSpPr/>
          <p:nvPr/>
        </p:nvSpPr>
        <p:spPr>
          <a:xfrm>
            <a:off x="3497344" y="409542"/>
            <a:ext cx="8631810" cy="13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«За этой комнатой есть другая, куда не пускают, и где мелькает папа – личность в высшей степени загадочная! Няня и мама понятны: они одевают Гришу и укладывают его спать, но для чего существует папа – неизвестно».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А.П. Чехов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3D17F45-C8F8-479F-8F05-270433CADD91}"/>
              </a:ext>
            </a:extLst>
          </p:cNvPr>
          <p:cNvSpPr/>
          <p:nvPr/>
        </p:nvSpPr>
        <p:spPr>
          <a:xfrm>
            <a:off x="3497344" y="1478696"/>
            <a:ext cx="6096000" cy="29390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нашем дошкольном учреждении был объявлен конкурс родительских собраний нетрадиционной формы. В положении были указаны параметры оценки мероприятия: оригинальность формы проведения, наличие узких специалистов, количество присутствующих, а так же содержание.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правило собрания посещают только женщины. Поэтому нам захотелось активизировать наших пап. В этом мы видели оригинальность.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072D9B-D158-4FA8-A544-CD21237351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79" t="16377" r="2142" b="2174"/>
          <a:stretch/>
        </p:blipFill>
        <p:spPr>
          <a:xfrm>
            <a:off x="9703269" y="2184557"/>
            <a:ext cx="2315960" cy="265085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45131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C275009-88DE-4D0A-B6B2-E9FAFE8D9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13047" r="2646" b="1585"/>
          <a:stretch/>
        </p:blipFill>
        <p:spPr bwMode="auto">
          <a:xfrm>
            <a:off x="53418" y="30048"/>
            <a:ext cx="12085163" cy="679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AF2C15-7F08-44D2-A617-B729EBE75067}"/>
              </a:ext>
            </a:extLst>
          </p:cNvPr>
          <p:cNvSpPr/>
          <p:nvPr/>
        </p:nvSpPr>
        <p:spPr>
          <a:xfrm>
            <a:off x="3349658" y="-13545"/>
            <a:ext cx="4879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Слово «МАМА» — дорогое! Мамой надо дорожить! </a:t>
            </a:r>
          </a:p>
          <a:p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С ее лаской и заботой легче нам на свете жить!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C95772-E279-46A2-B2F8-859F4A6A52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" y="155806"/>
            <a:ext cx="2053119" cy="2053119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4AEA27-53D7-44A3-BFC5-B4C152446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56" y="1182365"/>
            <a:ext cx="2904873" cy="347174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5C2E8A-26A7-44FB-84FF-0469752D8C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586" y="646331"/>
            <a:ext cx="3127368" cy="3508353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93A31B-123D-49F9-AAC3-102B0A51A4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770" y="2847252"/>
            <a:ext cx="2327881" cy="232788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66811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A993FF8-091C-4438-90D9-523FFDEB24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13047" r="2646" b="1585"/>
          <a:stretch/>
        </p:blipFill>
        <p:spPr bwMode="auto">
          <a:xfrm>
            <a:off x="53418" y="30048"/>
            <a:ext cx="12085163" cy="679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F934DE-B796-4BF4-93B8-0DB3AA4D8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14" y="119742"/>
            <a:ext cx="3942658" cy="2873829"/>
          </a:xfrm>
          <a:prstGeom prst="teardrop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70C5FE-7885-4B97-93AD-8AFB0D5556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15" y="1035540"/>
            <a:ext cx="5642042" cy="4786919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34220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DF6C0C2-7CFA-4293-BA88-6010B72CB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13047" r="28602" b="1585"/>
          <a:stretch/>
        </p:blipFill>
        <p:spPr bwMode="auto">
          <a:xfrm flipH="1">
            <a:off x="4264795" y="134030"/>
            <a:ext cx="7855626" cy="658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032E803-330A-4DD9-AC43-82AA079A2BCB}"/>
              </a:ext>
            </a:extLst>
          </p:cNvPr>
          <p:cNvSpPr/>
          <p:nvPr/>
        </p:nvSpPr>
        <p:spPr>
          <a:xfrm>
            <a:off x="4086054" y="134030"/>
            <a:ext cx="505794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формирования сотрудничества между взрослыми и детьми в детском саду важно представлять коллектив как единое целое, как большую семью, которая сплачивается и интересно живет только в том случае, если организована совместная деятельность педагогов, детей и родителей.  Мастер-класс проводится для укрепления межличностных отношений детей и родителей. Цель совместного творчества детей и родителей: Расширить представление у детей о семье через организацию разных видов деятельности, создать условия для повышения активности участия родителей в жизни группы. Воспитывать любовь и уважение к семье, как к людям, которые живут вместе, любят друг друга и заботятся о родных и близких.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6D4338F-9DCF-441B-AAD4-96EE88BDD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0" y="196755"/>
            <a:ext cx="3871563" cy="262437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0019B7-1360-4549-B76E-CBFDEF32A330}"/>
              </a:ext>
            </a:extLst>
          </p:cNvPr>
          <p:cNvSpPr/>
          <p:nvPr/>
        </p:nvSpPr>
        <p:spPr>
          <a:xfrm>
            <a:off x="216569" y="2821132"/>
            <a:ext cx="3751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406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0" i="0" dirty="0">
                <a:solidFill>
                  <a:srgbClr val="4067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чень приятно, что сюрприз помогает сделать самый близкий на свете человек.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915CB8C-16D5-4E9A-9AEC-0672DE4A6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0" y="3810983"/>
            <a:ext cx="3871563" cy="261780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21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C8FF011-D5D3-490F-BA78-F482682ACD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29344" r="39388" b="1586"/>
          <a:stretch/>
        </p:blipFill>
        <p:spPr bwMode="auto">
          <a:xfrm flipH="1">
            <a:off x="6779750" y="2465110"/>
            <a:ext cx="5346261" cy="430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558E55-05E7-4377-B193-A9484327C1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1" b="5295"/>
          <a:stretch/>
        </p:blipFill>
        <p:spPr>
          <a:xfrm>
            <a:off x="184730" y="167910"/>
            <a:ext cx="3403291" cy="652218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3D91B7-084C-492D-8010-F080BF9425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8" t="12857" r="1508" b="4921"/>
          <a:stretch/>
        </p:blipFill>
        <p:spPr>
          <a:xfrm>
            <a:off x="3785144" y="754438"/>
            <a:ext cx="3276600" cy="601872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D2B5632-22DD-4EDE-BEA2-835C88DA9437}"/>
              </a:ext>
            </a:extLst>
          </p:cNvPr>
          <p:cNvSpPr/>
          <p:nvPr/>
        </p:nvSpPr>
        <p:spPr>
          <a:xfrm>
            <a:off x="3858705" y="848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Формы — онлайн-сервис для создания форм обратной связи, онлайн-тестирований и опросов.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A775DB-0FDA-4B2F-A26B-70CE6368EE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18" t="4922" r="9935" b="37459"/>
          <a:stretch/>
        </p:blipFill>
        <p:spPr>
          <a:xfrm>
            <a:off x="7185019" y="873757"/>
            <a:ext cx="2671489" cy="313617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140847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2381</Words>
  <Application>Microsoft Office PowerPoint</Application>
  <PresentationFormat>Широкоэкранный</PresentationFormat>
  <Paragraphs>125</Paragraphs>
  <Slides>25</Slides>
  <Notes>21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Bad Script</vt:lpstr>
      <vt:lpstr>Calibri</vt:lpstr>
      <vt:lpstr>Calibri Light</vt:lpstr>
      <vt:lpstr>Helvetica Neue</vt:lpstr>
      <vt:lpstr>Monotype Corsiva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13</cp:revision>
  <dcterms:created xsi:type="dcterms:W3CDTF">2022-02-19T09:54:32Z</dcterms:created>
  <dcterms:modified xsi:type="dcterms:W3CDTF">2022-02-25T05:02:49Z</dcterms:modified>
</cp:coreProperties>
</file>