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60" r:id="rId3"/>
    <p:sldId id="261" r:id="rId4"/>
    <p:sldId id="257" r:id="rId5"/>
    <p:sldId id="258" r:id="rId6"/>
    <p:sldId id="259" r:id="rId7"/>
    <p:sldId id="262" r:id="rId8"/>
    <p:sldId id="263" r:id="rId9"/>
    <p:sldId id="264" r:id="rId10"/>
    <p:sldId id="266" r:id="rId11"/>
    <p:sldId id="265" r:id="rId12"/>
    <p:sldId id="267"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2" autoAdjust="0"/>
    <p:restoredTop sz="94660"/>
  </p:normalViewPr>
  <p:slideViewPr>
    <p:cSldViewPr snapToGrid="0">
      <p:cViewPr varScale="1">
        <p:scale>
          <a:sx n="116" d="100"/>
          <a:sy n="116" d="100"/>
        </p:scale>
        <p:origin x="10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309EBD1-2C52-4F4E-B15C-1C1CB1A36827}" type="datetimeFigureOut">
              <a:rPr lang="ru-RU" smtClean="0"/>
              <a:t>14.03.2022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F55B05-17E0-41F4-B6F8-05DC71406213}" type="slidenum">
              <a:rPr lang="ru-RU" smtClean="0"/>
              <a:t>‹#›</a:t>
            </a:fld>
            <a:endParaRPr lang="ru-RU"/>
          </a:p>
        </p:txBody>
      </p:sp>
    </p:spTree>
    <p:extLst>
      <p:ext uri="{BB962C8B-B14F-4D97-AF65-F5344CB8AC3E}">
        <p14:creationId xmlns:p14="http://schemas.microsoft.com/office/powerpoint/2010/main" val="3742298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309EBD1-2C52-4F4E-B15C-1C1CB1A36827}" type="datetimeFigureOut">
              <a:rPr lang="ru-RU" smtClean="0"/>
              <a:t>14.03.2022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F55B05-17E0-41F4-B6F8-05DC71406213}" type="slidenum">
              <a:rPr lang="ru-RU" smtClean="0"/>
              <a:t>‹#›</a:t>
            </a:fld>
            <a:endParaRPr lang="ru-RU"/>
          </a:p>
        </p:txBody>
      </p:sp>
    </p:spTree>
    <p:extLst>
      <p:ext uri="{BB962C8B-B14F-4D97-AF65-F5344CB8AC3E}">
        <p14:creationId xmlns:p14="http://schemas.microsoft.com/office/powerpoint/2010/main" val="1913209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309EBD1-2C52-4F4E-B15C-1C1CB1A36827}" type="datetimeFigureOut">
              <a:rPr lang="ru-RU" smtClean="0"/>
              <a:t>14.03.2022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F55B05-17E0-41F4-B6F8-05DC71406213}"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35269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309EBD1-2C52-4F4E-B15C-1C1CB1A36827}" type="datetimeFigureOut">
              <a:rPr lang="ru-RU" smtClean="0"/>
              <a:t>14.03.2022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F55B05-17E0-41F4-B6F8-05DC71406213}" type="slidenum">
              <a:rPr lang="ru-RU" smtClean="0"/>
              <a:t>‹#›</a:t>
            </a:fld>
            <a:endParaRPr lang="ru-RU"/>
          </a:p>
        </p:txBody>
      </p:sp>
    </p:spTree>
    <p:extLst>
      <p:ext uri="{BB962C8B-B14F-4D97-AF65-F5344CB8AC3E}">
        <p14:creationId xmlns:p14="http://schemas.microsoft.com/office/powerpoint/2010/main" val="4161431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309EBD1-2C52-4F4E-B15C-1C1CB1A36827}" type="datetimeFigureOut">
              <a:rPr lang="ru-RU" smtClean="0"/>
              <a:t>14.03.2022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F55B05-17E0-41F4-B6F8-05DC71406213}"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15658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309EBD1-2C52-4F4E-B15C-1C1CB1A36827}" type="datetimeFigureOut">
              <a:rPr lang="ru-RU" smtClean="0"/>
              <a:t>14.03.2022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F55B05-17E0-41F4-B6F8-05DC71406213}" type="slidenum">
              <a:rPr lang="ru-RU" smtClean="0"/>
              <a:t>‹#›</a:t>
            </a:fld>
            <a:endParaRPr lang="ru-RU"/>
          </a:p>
        </p:txBody>
      </p:sp>
    </p:spTree>
    <p:extLst>
      <p:ext uri="{BB962C8B-B14F-4D97-AF65-F5344CB8AC3E}">
        <p14:creationId xmlns:p14="http://schemas.microsoft.com/office/powerpoint/2010/main" val="740216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309EBD1-2C52-4F4E-B15C-1C1CB1A36827}" type="datetimeFigureOut">
              <a:rPr lang="ru-RU" smtClean="0"/>
              <a:t>14.03.2022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F55B05-17E0-41F4-B6F8-05DC71406213}" type="slidenum">
              <a:rPr lang="ru-RU" smtClean="0"/>
              <a:t>‹#›</a:t>
            </a:fld>
            <a:endParaRPr lang="ru-RU"/>
          </a:p>
        </p:txBody>
      </p:sp>
    </p:spTree>
    <p:extLst>
      <p:ext uri="{BB962C8B-B14F-4D97-AF65-F5344CB8AC3E}">
        <p14:creationId xmlns:p14="http://schemas.microsoft.com/office/powerpoint/2010/main" val="2117212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309EBD1-2C52-4F4E-B15C-1C1CB1A36827}" type="datetimeFigureOut">
              <a:rPr lang="ru-RU" smtClean="0"/>
              <a:t>14.03.2022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F55B05-17E0-41F4-B6F8-05DC71406213}" type="slidenum">
              <a:rPr lang="ru-RU" smtClean="0"/>
              <a:t>‹#›</a:t>
            </a:fld>
            <a:endParaRPr lang="ru-RU"/>
          </a:p>
        </p:txBody>
      </p:sp>
    </p:spTree>
    <p:extLst>
      <p:ext uri="{BB962C8B-B14F-4D97-AF65-F5344CB8AC3E}">
        <p14:creationId xmlns:p14="http://schemas.microsoft.com/office/powerpoint/2010/main" val="672096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309EBD1-2C52-4F4E-B15C-1C1CB1A36827}" type="datetimeFigureOut">
              <a:rPr lang="ru-RU" smtClean="0"/>
              <a:t>14.03.2022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F55B05-17E0-41F4-B6F8-05DC71406213}" type="slidenum">
              <a:rPr lang="ru-RU" smtClean="0"/>
              <a:t>‹#›</a:t>
            </a:fld>
            <a:endParaRPr lang="ru-RU"/>
          </a:p>
        </p:txBody>
      </p:sp>
    </p:spTree>
    <p:extLst>
      <p:ext uri="{BB962C8B-B14F-4D97-AF65-F5344CB8AC3E}">
        <p14:creationId xmlns:p14="http://schemas.microsoft.com/office/powerpoint/2010/main" val="534391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309EBD1-2C52-4F4E-B15C-1C1CB1A36827}" type="datetimeFigureOut">
              <a:rPr lang="ru-RU" smtClean="0"/>
              <a:t>14.03.2022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F55B05-17E0-41F4-B6F8-05DC71406213}" type="slidenum">
              <a:rPr lang="ru-RU" smtClean="0"/>
              <a:t>‹#›</a:t>
            </a:fld>
            <a:endParaRPr lang="ru-RU"/>
          </a:p>
        </p:txBody>
      </p:sp>
    </p:spTree>
    <p:extLst>
      <p:ext uri="{BB962C8B-B14F-4D97-AF65-F5344CB8AC3E}">
        <p14:creationId xmlns:p14="http://schemas.microsoft.com/office/powerpoint/2010/main" val="3885705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309EBD1-2C52-4F4E-B15C-1C1CB1A36827}" type="datetimeFigureOut">
              <a:rPr lang="ru-RU" smtClean="0"/>
              <a:t>14.03.2022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EF55B05-17E0-41F4-B6F8-05DC71406213}" type="slidenum">
              <a:rPr lang="ru-RU" smtClean="0"/>
              <a:t>‹#›</a:t>
            </a:fld>
            <a:endParaRPr lang="ru-RU"/>
          </a:p>
        </p:txBody>
      </p:sp>
    </p:spTree>
    <p:extLst>
      <p:ext uri="{BB962C8B-B14F-4D97-AF65-F5344CB8AC3E}">
        <p14:creationId xmlns:p14="http://schemas.microsoft.com/office/powerpoint/2010/main" val="1203772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309EBD1-2C52-4F4E-B15C-1C1CB1A36827}" type="datetimeFigureOut">
              <a:rPr lang="ru-RU" smtClean="0"/>
              <a:t>14.03.2022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EF55B05-17E0-41F4-B6F8-05DC71406213}" type="slidenum">
              <a:rPr lang="ru-RU" smtClean="0"/>
              <a:t>‹#›</a:t>
            </a:fld>
            <a:endParaRPr lang="ru-RU"/>
          </a:p>
        </p:txBody>
      </p:sp>
    </p:spTree>
    <p:extLst>
      <p:ext uri="{BB962C8B-B14F-4D97-AF65-F5344CB8AC3E}">
        <p14:creationId xmlns:p14="http://schemas.microsoft.com/office/powerpoint/2010/main" val="2870491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309EBD1-2C52-4F4E-B15C-1C1CB1A36827}" type="datetimeFigureOut">
              <a:rPr lang="ru-RU" smtClean="0"/>
              <a:t>14.03.2022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EF55B05-17E0-41F4-B6F8-05DC71406213}" type="slidenum">
              <a:rPr lang="ru-RU" smtClean="0"/>
              <a:t>‹#›</a:t>
            </a:fld>
            <a:endParaRPr lang="ru-RU"/>
          </a:p>
        </p:txBody>
      </p:sp>
    </p:spTree>
    <p:extLst>
      <p:ext uri="{BB962C8B-B14F-4D97-AF65-F5344CB8AC3E}">
        <p14:creationId xmlns:p14="http://schemas.microsoft.com/office/powerpoint/2010/main" val="1882941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9EBD1-2C52-4F4E-B15C-1C1CB1A36827}" type="datetimeFigureOut">
              <a:rPr lang="ru-RU" smtClean="0"/>
              <a:t>14.03.2022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EF55B05-17E0-41F4-B6F8-05DC71406213}" type="slidenum">
              <a:rPr lang="ru-RU" smtClean="0"/>
              <a:t>‹#›</a:t>
            </a:fld>
            <a:endParaRPr lang="ru-RU"/>
          </a:p>
        </p:txBody>
      </p:sp>
    </p:spTree>
    <p:extLst>
      <p:ext uri="{BB962C8B-B14F-4D97-AF65-F5344CB8AC3E}">
        <p14:creationId xmlns:p14="http://schemas.microsoft.com/office/powerpoint/2010/main" val="1636763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309EBD1-2C52-4F4E-B15C-1C1CB1A36827}" type="datetimeFigureOut">
              <a:rPr lang="ru-RU" smtClean="0"/>
              <a:t>14.03.2022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EF55B05-17E0-41F4-B6F8-05DC71406213}" type="slidenum">
              <a:rPr lang="ru-RU" smtClean="0"/>
              <a:t>‹#›</a:t>
            </a:fld>
            <a:endParaRPr lang="ru-RU"/>
          </a:p>
        </p:txBody>
      </p:sp>
    </p:spTree>
    <p:extLst>
      <p:ext uri="{BB962C8B-B14F-4D97-AF65-F5344CB8AC3E}">
        <p14:creationId xmlns:p14="http://schemas.microsoft.com/office/powerpoint/2010/main" val="1760937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309EBD1-2C52-4F4E-B15C-1C1CB1A36827}" type="datetimeFigureOut">
              <a:rPr lang="ru-RU" smtClean="0"/>
              <a:t>14.03.2022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EF55B05-17E0-41F4-B6F8-05DC71406213}" type="slidenum">
              <a:rPr lang="ru-RU" smtClean="0"/>
              <a:t>‹#›</a:t>
            </a:fld>
            <a:endParaRPr lang="ru-RU"/>
          </a:p>
        </p:txBody>
      </p:sp>
    </p:spTree>
    <p:extLst>
      <p:ext uri="{BB962C8B-B14F-4D97-AF65-F5344CB8AC3E}">
        <p14:creationId xmlns:p14="http://schemas.microsoft.com/office/powerpoint/2010/main" val="758152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309EBD1-2C52-4F4E-B15C-1C1CB1A36827}" type="datetimeFigureOut">
              <a:rPr lang="ru-RU" smtClean="0"/>
              <a:t>14.03.2022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EF55B05-17E0-41F4-B6F8-05DC71406213}" type="slidenum">
              <a:rPr lang="ru-RU" smtClean="0"/>
              <a:t>‹#›</a:t>
            </a:fld>
            <a:endParaRPr lang="ru-RU"/>
          </a:p>
        </p:txBody>
      </p:sp>
    </p:spTree>
    <p:extLst>
      <p:ext uri="{BB962C8B-B14F-4D97-AF65-F5344CB8AC3E}">
        <p14:creationId xmlns:p14="http://schemas.microsoft.com/office/powerpoint/2010/main" val="34613534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sz="2800" b="1" dirty="0" smtClean="0">
                <a:latin typeface="Times New Roman" panose="02020603050405020304" pitchFamily="18" charset="0"/>
                <a:cs typeface="Times New Roman" panose="02020603050405020304" pitchFamily="18" charset="0"/>
              </a:rPr>
              <a:t>«Использование инновационных технологий в образовательной деятельности детей дошкольного возраста» </a:t>
            </a:r>
            <a:r>
              <a:rPr lang="en-US" sz="2800" b="1" dirty="0" smtClean="0">
                <a:latin typeface="Times New Roman" panose="02020603050405020304" pitchFamily="18" charset="0"/>
                <a:cs typeface="Times New Roman" panose="02020603050405020304" pitchFamily="18" charset="0"/>
              </a:rPr>
              <a:t/>
            </a:r>
            <a:br>
              <a:rPr lang="en-US" sz="2800" b="1" dirty="0" smtClean="0">
                <a:latin typeface="Times New Roman" panose="02020603050405020304" pitchFamily="18" charset="0"/>
                <a:cs typeface="Times New Roman" panose="02020603050405020304" pitchFamily="18" charset="0"/>
              </a:rPr>
            </a:br>
            <a:r>
              <a:rPr lang="ru-RU" sz="2800" b="1" dirty="0" err="1" smtClean="0">
                <a:latin typeface="Times New Roman" panose="02020603050405020304" pitchFamily="18" charset="0"/>
                <a:cs typeface="Times New Roman" panose="02020603050405020304" pitchFamily="18" charset="0"/>
              </a:rPr>
              <a:t>Нейротренажеры</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балансборд</a:t>
            </a:r>
            <a:r>
              <a:rPr lang="ru-RU" sz="2800" b="1" dirty="0" smtClean="0">
                <a:latin typeface="Times New Roman" panose="02020603050405020304" pitchFamily="18" charset="0"/>
                <a:cs typeface="Times New Roman" panose="02020603050405020304" pitchFamily="18" charset="0"/>
              </a:rPr>
              <a:t>.</a:t>
            </a:r>
            <a:r>
              <a:rPr lang="ru-RU" sz="2800" b="1" dirty="0"/>
              <a:t/>
            </a:r>
            <a:br>
              <a:rPr lang="ru-RU" sz="2800" b="1" dirty="0"/>
            </a:br>
            <a:endParaRPr lang="ru-RU" sz="2800" dirty="0"/>
          </a:p>
        </p:txBody>
      </p:sp>
      <p:sp>
        <p:nvSpPr>
          <p:cNvPr id="3" name="Подзаголовок 2"/>
          <p:cNvSpPr>
            <a:spLocks noGrp="1"/>
          </p:cNvSpPr>
          <p:nvPr>
            <p:ph type="subTitle" idx="1"/>
          </p:nvPr>
        </p:nvSpPr>
        <p:spPr/>
        <p:txBody>
          <a:bodyPr>
            <a:normAutofit lnSpcReduction="10000"/>
          </a:bodyPr>
          <a:lstStyle/>
          <a:p>
            <a:endParaRPr lang="ru-RU" dirty="0" smtClean="0"/>
          </a:p>
          <a:p>
            <a:endParaRPr lang="ru-RU" dirty="0"/>
          </a:p>
          <a:p>
            <a:r>
              <a:rPr lang="ru-RU" dirty="0" smtClean="0"/>
              <a:t>Выполнила: Инструктор по физической культуре Зюзина Н.А.</a:t>
            </a:r>
            <a:endParaRPr lang="ru-RU" dirty="0"/>
          </a:p>
        </p:txBody>
      </p:sp>
      <p:sp>
        <p:nvSpPr>
          <p:cNvPr id="4" name="TextBox 3"/>
          <p:cNvSpPr txBox="1"/>
          <p:nvPr/>
        </p:nvSpPr>
        <p:spPr>
          <a:xfrm>
            <a:off x="2304792" y="238898"/>
            <a:ext cx="6969211" cy="369332"/>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МБДОУ «</a:t>
            </a:r>
            <a:r>
              <a:rPr lang="ru-RU" dirty="0">
                <a:latin typeface="Times New Roman" panose="02020603050405020304" pitchFamily="18" charset="0"/>
                <a:cs typeface="Times New Roman" panose="02020603050405020304" pitchFamily="18" charset="0"/>
              </a:rPr>
              <a:t>д</a:t>
            </a:r>
            <a:r>
              <a:rPr lang="ru-RU" dirty="0" smtClean="0">
                <a:latin typeface="Times New Roman" panose="02020603050405020304" pitchFamily="18" charset="0"/>
                <a:cs typeface="Times New Roman" panose="02020603050405020304" pitchFamily="18" charset="0"/>
              </a:rPr>
              <a:t>етский сад общеразвивающего вида №25»</a:t>
            </a:r>
            <a:endParaRPr lang="ru-RU"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344562" y="6137189"/>
            <a:ext cx="3937687" cy="369332"/>
          </a:xfrm>
          <a:prstGeom prst="rect">
            <a:avLst/>
          </a:prstGeom>
          <a:noFill/>
        </p:spPr>
        <p:txBody>
          <a:bodyPr wrap="square" rtlCol="0">
            <a:spAutoFit/>
          </a:bodyPr>
          <a:lstStyle/>
          <a:p>
            <a:pPr algn="ctr"/>
            <a:r>
              <a:rPr lang="ru-RU" dirty="0" smtClean="0"/>
              <a:t>Воронеж 2022</a:t>
            </a:r>
            <a:endParaRPr lang="ru-RU" dirty="0"/>
          </a:p>
        </p:txBody>
      </p:sp>
    </p:spTree>
    <p:extLst>
      <p:ext uri="{BB962C8B-B14F-4D97-AF65-F5344CB8AC3E}">
        <p14:creationId xmlns:p14="http://schemas.microsoft.com/office/powerpoint/2010/main" val="17897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Рекомендации к тренировкам на балансировочном диске</a:t>
            </a:r>
            <a:br>
              <a:rPr lang="ru-RU" b="1" dirty="0"/>
            </a:br>
            <a:endParaRPr lang="ru-RU" dirty="0"/>
          </a:p>
        </p:txBody>
      </p:sp>
      <p:sp>
        <p:nvSpPr>
          <p:cNvPr id="3" name="Объект 2"/>
          <p:cNvSpPr>
            <a:spLocks noGrp="1"/>
          </p:cNvSpPr>
          <p:nvPr>
            <p:ph idx="1"/>
          </p:nvPr>
        </p:nvSpPr>
        <p:spPr/>
        <p:txBody>
          <a:bodyPr/>
          <a:lstStyle/>
          <a:p>
            <a:r>
              <a:rPr lang="ru-RU" dirty="0" smtClean="0"/>
              <a:t>Для </a:t>
            </a:r>
            <a:r>
              <a:rPr lang="ru-RU" dirty="0"/>
              <a:t>новичков занятия на балансире превратятся в веселый и увлекательный процесс, если следовать ряду правил:</a:t>
            </a:r>
          </a:p>
          <a:p>
            <a:r>
              <a:rPr lang="ru-RU" dirty="0"/>
              <a:t>начинать тренировку необходимо с легких упражнений;</a:t>
            </a:r>
          </a:p>
          <a:p>
            <a:r>
              <a:rPr lang="ru-RU" dirty="0"/>
              <a:t>не следует делать резкие движения или выполнять их в быстром темпе;</a:t>
            </a:r>
          </a:p>
          <a:p>
            <a:r>
              <a:rPr lang="ru-RU" dirty="0"/>
              <a:t>необходимо использовать дополнительную опору (это может быть стол или стул).</a:t>
            </a:r>
          </a:p>
          <a:p>
            <a:r>
              <a:rPr lang="ru-RU" dirty="0"/>
              <a:t>Компактные размеры балансиров позволяют использовать их не только в спортзалах, но и дома. Если ребенку требуется проведение коррекционных занятий с дефектологом, психологом или логопедом, то тренировки на балансировочной доске повысят их эффективность.</a:t>
            </a:r>
          </a:p>
          <a:p>
            <a:endParaRPr lang="ru-RU" dirty="0"/>
          </a:p>
        </p:txBody>
      </p:sp>
    </p:spTree>
    <p:extLst>
      <p:ext uri="{BB962C8B-B14F-4D97-AF65-F5344CB8AC3E}">
        <p14:creationId xmlns:p14="http://schemas.microsoft.com/office/powerpoint/2010/main" val="1552348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9773" y="733168"/>
            <a:ext cx="8386119" cy="4401205"/>
          </a:xfrm>
          <a:prstGeom prst="rect">
            <a:avLst/>
          </a:prstGeom>
          <a:noFill/>
        </p:spPr>
        <p:txBody>
          <a:bodyPr wrap="square" rtlCol="0">
            <a:spAutoFit/>
          </a:bodyPr>
          <a:lstStyle/>
          <a:p>
            <a:r>
              <a:rPr lang="ru-RU" sz="2000" dirty="0">
                <a:latin typeface="Times New Roman" panose="02020603050405020304" pitchFamily="18" charset="0"/>
                <a:cs typeface="Times New Roman" panose="02020603050405020304" pitchFamily="18" charset="0"/>
              </a:rPr>
              <a:t>Доказано, что развитие детей, постоянно занимающихся на балансире, происходит более активно по сравнению с другими детьми</a:t>
            </a:r>
            <a:r>
              <a:rPr lang="ru-RU" sz="2000" dirty="0" smtClean="0">
                <a:latin typeface="Times New Roman" panose="02020603050405020304" pitchFamily="18" charset="0"/>
                <a:cs typeface="Times New Roman" panose="02020603050405020304" pitchFamily="18" charset="0"/>
              </a:rPr>
              <a:t>.</a:t>
            </a:r>
          </a:p>
          <a:p>
            <a:r>
              <a:rPr lang="ru-RU" sz="2000" dirty="0" smtClean="0">
                <a:latin typeface="Times New Roman" panose="02020603050405020304" pitchFamily="18" charset="0"/>
                <a:cs typeface="Times New Roman" panose="02020603050405020304" pitchFamily="18" charset="0"/>
              </a:rPr>
              <a:t>Во </a:t>
            </a:r>
            <a:r>
              <a:rPr lang="ru-RU" sz="2000" dirty="0">
                <a:latin typeface="Times New Roman" panose="02020603050405020304" pitchFamily="18" charset="0"/>
                <a:cs typeface="Times New Roman" panose="02020603050405020304" pitchFamily="18" charset="0"/>
              </a:rPr>
              <a:t>время тренировок, в сухожилиях, связках и мышцах активизируются </a:t>
            </a:r>
            <a:r>
              <a:rPr lang="ru-RU" sz="2000" dirty="0" err="1" smtClean="0">
                <a:latin typeface="Times New Roman" panose="02020603050405020304" pitchFamily="18" charset="0"/>
                <a:cs typeface="Times New Roman" panose="02020603050405020304" pitchFamily="18" charset="0"/>
              </a:rPr>
              <a:t>проприоцептивные</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рецепторы, отвечающие за чувство равновесия в теле и реагирующие на изменение его положения</a:t>
            </a:r>
            <a:r>
              <a:rPr lang="ru-RU" sz="2000" dirty="0" smtClean="0">
                <a:latin typeface="Times New Roman" panose="02020603050405020304" pitchFamily="18" charset="0"/>
                <a:cs typeface="Times New Roman" panose="02020603050405020304" pitchFamily="18" charset="0"/>
              </a:rPr>
              <a:t>.</a:t>
            </a:r>
          </a:p>
          <a:p>
            <a:endParaRPr lang="ru-RU" sz="2000" dirty="0" smtClean="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Особенно важно включить занятия на балансире в период формирования тела ребенка, поскольку они положительно влияют на укрепление мышечного корсета и способствуют появлению красивой осанки. Однако, следует помнить, что это поможет сделать только правильно подобранный тренажер. Использование балансира для взрослых не всегда может принести пользу ребенку. Именно поэтому, при выборе балансира, необходимо руководствоваться возрастом ребенка, а также его физическими особенностями.</a:t>
            </a:r>
          </a:p>
        </p:txBody>
      </p:sp>
    </p:spTree>
    <p:extLst>
      <p:ext uri="{BB962C8B-B14F-4D97-AF65-F5344CB8AC3E}">
        <p14:creationId xmlns:p14="http://schemas.microsoft.com/office/powerpoint/2010/main" val="2169856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8037" y="2759676"/>
            <a:ext cx="8596668" cy="1320800"/>
          </a:xfrm>
        </p:spPr>
        <p:txBody>
          <a:bodyPr/>
          <a:lstStyle/>
          <a:p>
            <a:pPr algn="ctr"/>
            <a:r>
              <a:rPr lang="ru-RU" dirty="0" smtClean="0"/>
              <a:t>Спасибо за Внимание!</a:t>
            </a:r>
            <a:endParaRPr lang="ru-RU" dirty="0"/>
          </a:p>
        </p:txBody>
      </p:sp>
    </p:spTree>
    <p:extLst>
      <p:ext uri="{BB962C8B-B14F-4D97-AF65-F5344CB8AC3E}">
        <p14:creationId xmlns:p14="http://schemas.microsoft.com/office/powerpoint/2010/main" val="3526388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043" y="708454"/>
            <a:ext cx="11755395" cy="4801314"/>
          </a:xfrm>
          <a:prstGeom prst="rect">
            <a:avLst/>
          </a:prstGeom>
          <a:noFill/>
        </p:spPr>
        <p:txBody>
          <a:bodyPr wrap="square" rtlCol="0">
            <a:spAutoFit/>
          </a:bodyPr>
          <a:lstStyle/>
          <a:p>
            <a:r>
              <a:rPr lang="ru-RU" dirty="0"/>
              <a:t>Развитию ловкости и равновесия способствуют такие приспособления, как балансиры. Занятия на балансире воздействуют на мозжечок, который отвечает за эмоциональную и умственную составляющие, координацию движений, память, речь и равновесие</a:t>
            </a:r>
            <a:r>
              <a:rPr lang="ru-RU" dirty="0" smtClean="0"/>
              <a:t>.</a:t>
            </a:r>
          </a:p>
          <a:p>
            <a:endParaRPr lang="ru-RU" dirty="0" smtClean="0"/>
          </a:p>
          <a:p>
            <a:r>
              <a:rPr lang="ru-RU" dirty="0" smtClean="0"/>
              <a:t>Доски </a:t>
            </a:r>
            <a:r>
              <a:rPr lang="ru-RU" dirty="0"/>
              <a:t>для балансировки представляют собой лишенную устойчивости поверхность, на которой необходимо удержаться.</a:t>
            </a:r>
          </a:p>
          <a:p>
            <a:endParaRPr lang="ru-RU" dirty="0" smtClean="0"/>
          </a:p>
          <a:p>
            <a:r>
              <a:rPr lang="ru-RU" dirty="0" smtClean="0"/>
              <a:t>Следует </a:t>
            </a:r>
            <a:r>
              <a:rPr lang="ru-RU" dirty="0"/>
              <a:t>отметить, что сделать это непросто, поскольку такая процедура требует умения балансировать и наличие координации.</a:t>
            </a:r>
          </a:p>
          <a:p>
            <a:endParaRPr lang="ru-RU" dirty="0" smtClean="0"/>
          </a:p>
          <a:p>
            <a:r>
              <a:rPr lang="ru-RU" dirty="0" smtClean="0"/>
              <a:t>Такой </a:t>
            </a:r>
            <a:r>
              <a:rPr lang="ru-RU" dirty="0"/>
              <a:t>тренажер многие используют для отработки основных движений в серфинге и сноуборде. Детям будет интересно и весело балансировать на платформе. К тому же, это очень полезно для здоровья ребенка. При выполнении даже несложных движений, приходится напрягать самые мелкие мышцы тела для удерживания равновесия</a:t>
            </a:r>
            <a:r>
              <a:rPr lang="ru-RU" dirty="0" smtClean="0"/>
              <a:t>.</a:t>
            </a:r>
          </a:p>
          <a:p>
            <a:endParaRPr lang="ru-RU" dirty="0"/>
          </a:p>
          <a:p>
            <a:r>
              <a:rPr lang="ru-RU" dirty="0"/>
              <a:t>Балансир может быть деревянным или пластиковым. При выборе правильного балансира необходимо руководствоваться степенью физической подготовки ребенка и его возрастом</a:t>
            </a:r>
            <a:r>
              <a:rPr lang="ru-RU" dirty="0" smtClean="0"/>
              <a:t>.</a:t>
            </a:r>
            <a:endParaRPr lang="ru-RU" dirty="0"/>
          </a:p>
        </p:txBody>
      </p:sp>
    </p:spTree>
    <p:extLst>
      <p:ext uri="{BB962C8B-B14F-4D97-AF65-F5344CB8AC3E}">
        <p14:creationId xmlns:p14="http://schemas.microsoft.com/office/powerpoint/2010/main" val="2503438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9643" y="593124"/>
            <a:ext cx="10050162" cy="4247317"/>
          </a:xfrm>
          <a:prstGeom prst="rect">
            <a:avLst/>
          </a:prstGeom>
          <a:noFill/>
        </p:spPr>
        <p:txBody>
          <a:bodyPr wrap="square" rtlCol="0">
            <a:spAutoFit/>
          </a:bodyPr>
          <a:lstStyle/>
          <a:p>
            <a:endParaRPr lang="ru-RU" b="1" dirty="0" smtClean="0"/>
          </a:p>
          <a:p>
            <a:endParaRPr lang="ru-RU" b="1" dirty="0"/>
          </a:p>
          <a:p>
            <a:endParaRPr lang="ru-RU" b="1" dirty="0" smtClean="0"/>
          </a:p>
          <a:p>
            <a:r>
              <a:rPr lang="ru-RU" b="1" dirty="0" smtClean="0"/>
              <a:t>Польза </a:t>
            </a:r>
            <a:r>
              <a:rPr lang="ru-RU" b="1" dirty="0"/>
              <a:t>от занятий на балансире</a:t>
            </a:r>
            <a:r>
              <a:rPr lang="ru-RU" dirty="0"/>
              <a:t>:</a:t>
            </a:r>
          </a:p>
          <a:p>
            <a:r>
              <a:rPr lang="ru-RU" dirty="0" smtClean="0"/>
              <a:t>-развивается </a:t>
            </a:r>
            <a:r>
              <a:rPr lang="ru-RU" dirty="0"/>
              <a:t>координация;</a:t>
            </a:r>
          </a:p>
          <a:p>
            <a:r>
              <a:rPr lang="ru-RU" dirty="0" smtClean="0"/>
              <a:t>-укрепляются </a:t>
            </a:r>
            <a:r>
              <a:rPr lang="ru-RU" dirty="0"/>
              <a:t>все мышцы тела;</a:t>
            </a:r>
          </a:p>
          <a:p>
            <a:r>
              <a:rPr lang="ru-RU" dirty="0" smtClean="0"/>
              <a:t>-улучшается </a:t>
            </a:r>
            <a:r>
              <a:rPr lang="ru-RU" dirty="0"/>
              <a:t>мозговая деятельность;</a:t>
            </a:r>
          </a:p>
          <a:p>
            <a:r>
              <a:rPr lang="ru-RU" dirty="0" smtClean="0"/>
              <a:t>-вырабатывается </a:t>
            </a:r>
            <a:r>
              <a:rPr lang="ru-RU" dirty="0"/>
              <a:t>чувство равновесия</a:t>
            </a:r>
            <a:r>
              <a:rPr lang="ru-RU" dirty="0" smtClean="0"/>
              <a:t>.</a:t>
            </a:r>
          </a:p>
          <a:p>
            <a:endParaRPr lang="ru-RU" dirty="0"/>
          </a:p>
          <a:p>
            <a:r>
              <a:rPr lang="ru-RU" dirty="0" smtClean="0"/>
              <a:t>Приступать </a:t>
            </a:r>
            <a:r>
              <a:rPr lang="ru-RU" dirty="0"/>
              <a:t>к занятиям на тренажере можно уже по достижении ребенком 1 года.</a:t>
            </a:r>
          </a:p>
          <a:p>
            <a:r>
              <a:rPr lang="ru-RU" dirty="0"/>
              <a:t>В настоящее время существует огромное количество балансиров, отличающихся по форме, высоте, устойчивости, набору функций и т.д</a:t>
            </a:r>
            <a:r>
              <a:rPr lang="ru-RU" dirty="0" smtClean="0"/>
              <a:t>.</a:t>
            </a:r>
          </a:p>
          <a:p>
            <a:endParaRPr lang="ru-RU" dirty="0"/>
          </a:p>
          <a:p>
            <a:r>
              <a:rPr lang="ru-RU" dirty="0"/>
              <a:t>Маленьким детям будет не сложно освоить технику удерживания равновесия.</a:t>
            </a:r>
          </a:p>
          <a:p>
            <a:endParaRPr lang="ru-RU" dirty="0"/>
          </a:p>
        </p:txBody>
      </p:sp>
    </p:spTree>
    <p:extLst>
      <p:ext uri="{BB962C8B-B14F-4D97-AF65-F5344CB8AC3E}">
        <p14:creationId xmlns:p14="http://schemas.microsoft.com/office/powerpoint/2010/main" val="2536950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b="1" dirty="0"/>
              <a:t>Доска совы</a:t>
            </a:r>
            <a:r>
              <a:rPr lang="ru-RU" sz="1600" dirty="0"/>
              <a:t> – это изогнутая панель из дерева, на которой можно лежать, сидеть и даже стоять. Тренажер подходит детям от 1 года. </a:t>
            </a:r>
            <a:endParaRPr lang="ru-RU" sz="1600"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86362" y="2053496"/>
            <a:ext cx="3501434" cy="4668580"/>
          </a:xfr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593" y="2053496"/>
            <a:ext cx="3501435" cy="4668580"/>
          </a:xfrm>
          <a:prstGeom prst="rect">
            <a:avLst/>
          </a:prstGeom>
        </p:spPr>
      </p:pic>
    </p:spTree>
    <p:extLst>
      <p:ext uri="{BB962C8B-B14F-4D97-AF65-F5344CB8AC3E}">
        <p14:creationId xmlns:p14="http://schemas.microsoft.com/office/powerpoint/2010/main" val="1040934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Если продеть веревку в дырочки доски, то он легко превратится в качели.</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68856" y="2308869"/>
            <a:ext cx="3411847" cy="4549131"/>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583" y="2045044"/>
            <a:ext cx="3609717" cy="4812956"/>
          </a:xfrm>
          <a:prstGeom prst="rect">
            <a:avLst/>
          </a:prstGeom>
        </p:spPr>
      </p:pic>
    </p:spTree>
    <p:extLst>
      <p:ext uri="{BB962C8B-B14F-4D97-AF65-F5344CB8AC3E}">
        <p14:creationId xmlns:p14="http://schemas.microsoft.com/office/powerpoint/2010/main" val="2810647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600" b="1" dirty="0">
                <a:latin typeface="Times New Roman" panose="02020603050405020304" pitchFamily="18" charset="0"/>
                <a:cs typeface="Times New Roman" panose="02020603050405020304" pitchFamily="18" charset="0"/>
              </a:rPr>
              <a:t>Лабиринт</a:t>
            </a:r>
            <a:r>
              <a:rPr lang="ru-RU" sz="1600" dirty="0">
                <a:latin typeface="Times New Roman" panose="02020603050405020304" pitchFamily="18" charset="0"/>
                <a:cs typeface="Times New Roman" panose="02020603050405020304" pitchFamily="18" charset="0"/>
              </a:rPr>
              <a:t> – такой вид тренажеров рассчитан на детей от 4-х лет. Необычность такого балансира заключается в наличии встроенного лабиринта с шариком. Помимо сохранения равновесия, ребенок должен сосредоточиться на движении шарика</a:t>
            </a:r>
            <a:r>
              <a:rPr lang="ru-RU" sz="1600" dirty="0" smtClean="0">
                <a:latin typeface="Times New Roman" panose="02020603050405020304" pitchFamily="18" charset="0"/>
                <a:cs typeface="Times New Roman" panose="02020603050405020304" pitchFamily="18" charset="0"/>
              </a:rPr>
              <a:t>.</a:t>
            </a:r>
            <a:br>
              <a:rPr lang="ru-RU" sz="1600" dirty="0" smtClean="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Занятия на балансире положительно воздействуют на мозжечок, отвечающий за эмоции, умение держать равновесие, координацию, а также за развитие умственных способностей, речи и памяти.</a:t>
            </a:r>
            <a:br>
              <a:rPr lang="ru-RU" sz="1600" dirty="0">
                <a:latin typeface="Times New Roman" panose="02020603050405020304" pitchFamily="18" charset="0"/>
                <a:cs typeface="Times New Roman" panose="02020603050405020304" pitchFamily="18" charset="0"/>
              </a:rPr>
            </a:br>
            <a:r>
              <a:rPr lang="ru-RU" dirty="0"/>
              <a:t/>
            </a:r>
            <a:br>
              <a:rPr lang="ru-RU" dirty="0"/>
            </a:b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4844" y="1811674"/>
            <a:ext cx="3599934" cy="4799914"/>
          </a:xfr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3363" y="1862458"/>
            <a:ext cx="3682314" cy="4749130"/>
          </a:xfrm>
          <a:prstGeom prst="rect">
            <a:avLst/>
          </a:prstGeom>
        </p:spPr>
      </p:pic>
    </p:spTree>
    <p:extLst>
      <p:ext uri="{BB962C8B-B14F-4D97-AF65-F5344CB8AC3E}">
        <p14:creationId xmlns:p14="http://schemas.microsoft.com/office/powerpoint/2010/main" val="826505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b="1" dirty="0">
                <a:latin typeface="Times New Roman" panose="02020603050405020304" pitchFamily="18" charset="0"/>
                <a:cs typeface="Times New Roman" panose="02020603050405020304" pitchFamily="18" charset="0"/>
              </a:rPr>
              <a:t>Балансировочные дорожки</a:t>
            </a:r>
            <a:r>
              <a:rPr lang="ru-RU" sz="1600" dirty="0">
                <a:latin typeface="Times New Roman" panose="02020603050405020304" pitchFamily="18" charset="0"/>
                <a:cs typeface="Times New Roman" panose="02020603050405020304" pitchFamily="18" charset="0"/>
              </a:rPr>
              <a:t> – специально разработанные для ДОУ конструкции, используются для групповых занятий ЛФК и проведения различных эстафет.</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836" y="1326292"/>
            <a:ext cx="4037029" cy="5362832"/>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5989" y="1239110"/>
            <a:ext cx="4087511" cy="5450014"/>
          </a:xfrm>
          <a:prstGeom prst="rect">
            <a:avLst/>
          </a:prstGeom>
        </p:spPr>
      </p:pic>
    </p:spTree>
    <p:extLst>
      <p:ext uri="{BB962C8B-B14F-4D97-AF65-F5344CB8AC3E}">
        <p14:creationId xmlns:p14="http://schemas.microsoft.com/office/powerpoint/2010/main" val="2563854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45497" y="527221"/>
            <a:ext cx="4728505" cy="6248400"/>
          </a:xfrm>
        </p:spPr>
      </p:pic>
    </p:spTree>
    <p:extLst>
      <p:ext uri="{BB962C8B-B14F-4D97-AF65-F5344CB8AC3E}">
        <p14:creationId xmlns:p14="http://schemas.microsoft.com/office/powerpoint/2010/main" val="1640526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400" dirty="0" smtClean="0">
                <a:latin typeface="Times New Roman" panose="02020603050405020304" pitchFamily="18" charset="0"/>
                <a:cs typeface="Times New Roman" panose="02020603050405020304" pitchFamily="18" charset="0"/>
              </a:rPr>
              <a:t>Упражнения </a:t>
            </a:r>
            <a:r>
              <a:rPr lang="ru-RU" sz="1400" dirty="0">
                <a:latin typeface="Times New Roman" panose="02020603050405020304" pitchFamily="18" charset="0"/>
                <a:cs typeface="Times New Roman" panose="02020603050405020304" pitchFamily="18" charset="0"/>
              </a:rPr>
              <a:t>на удерживание равновесия способствуют улучшению осанки, гибкости и укреплению опорно-двигательного аппарата. И это при условии минимального воздействия на суставы.</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7334" y="1748696"/>
            <a:ext cx="3831977" cy="5109304"/>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31" y="1627662"/>
            <a:ext cx="3922754" cy="5230338"/>
          </a:xfrm>
          <a:prstGeom prst="rect">
            <a:avLst/>
          </a:prstGeom>
        </p:spPr>
      </p:pic>
    </p:spTree>
    <p:extLst>
      <p:ext uri="{BB962C8B-B14F-4D97-AF65-F5344CB8AC3E}">
        <p14:creationId xmlns:p14="http://schemas.microsoft.com/office/powerpoint/2010/main" val="1626487712"/>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51</TotalTime>
  <Words>491</Words>
  <Application>Microsoft Office PowerPoint</Application>
  <PresentationFormat>Широкоэкранный</PresentationFormat>
  <Paragraphs>44</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Times New Roman</vt:lpstr>
      <vt:lpstr>Trebuchet MS</vt:lpstr>
      <vt:lpstr>Wingdings 3</vt:lpstr>
      <vt:lpstr>Грань</vt:lpstr>
      <vt:lpstr>«Использование инновационных технологий в образовательной деятельности детей дошкольного возраста»  Нейротренажеры балансборд. </vt:lpstr>
      <vt:lpstr>Презентация PowerPoint</vt:lpstr>
      <vt:lpstr>Презентация PowerPoint</vt:lpstr>
      <vt:lpstr>Доска совы – это изогнутая панель из дерева, на которой можно лежать, сидеть и даже стоять. Тренажер подходит детям от 1 года. </vt:lpstr>
      <vt:lpstr>Если продеть веревку в дырочки доски, то он легко превратится в качели.</vt:lpstr>
      <vt:lpstr>Лабиринт – такой вид тренажеров рассчитан на детей от 4-х лет. Необычность такого балансира заключается в наличии встроенного лабиринта с шариком. Помимо сохранения равновесия, ребенок должен сосредоточиться на движении шарика. Занятия на балансире положительно воздействуют на мозжечок, отвечающий за эмоции, умение держать равновесие, координацию, а также за развитие умственных способностей, речи и памяти.  </vt:lpstr>
      <vt:lpstr>Балансировочные дорожки – специально разработанные для ДОУ конструкции, используются для групповых занятий ЛФК и проведения различных эстафет.</vt:lpstr>
      <vt:lpstr>Презентация PowerPoint</vt:lpstr>
      <vt:lpstr>Упражнения на удерживание равновесия способствуют улучшению осанки, гибкости и укреплению опорно-двигательного аппарата. И это при условии минимального воздействия на суставы.</vt:lpstr>
      <vt:lpstr>Рекомендации к тренировкам на балансировочном диске </vt:lpstr>
      <vt:lpstr>Презентация PowerPoint</vt:lpstr>
      <vt:lpstr>Спасибо за Внимание!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Использование инновационных технологий в ДОУ, совместно с учителем логопедом.</dc:title>
  <dc:creator>User</dc:creator>
  <cp:lastModifiedBy>User</cp:lastModifiedBy>
  <cp:revision>7</cp:revision>
  <dcterms:created xsi:type="dcterms:W3CDTF">2022-01-11T18:11:01Z</dcterms:created>
  <dcterms:modified xsi:type="dcterms:W3CDTF">2022-03-14T16:35:07Z</dcterms:modified>
</cp:coreProperties>
</file>